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3" r:id="rId1"/>
  </p:sldMasterIdLst>
  <p:sldIdLst>
    <p:sldId id="256" r:id="rId2"/>
    <p:sldId id="257" r:id="rId3"/>
    <p:sldId id="258" r:id="rId4"/>
    <p:sldId id="261" r:id="rId5"/>
    <p:sldId id="259" r:id="rId6"/>
    <p:sldId id="268" r:id="rId7"/>
    <p:sldId id="262" r:id="rId8"/>
    <p:sldId id="263" r:id="rId9"/>
    <p:sldId id="260" r:id="rId10"/>
    <p:sldId id="264" r:id="rId11"/>
    <p:sldId id="267" r:id="rId12"/>
    <p:sldId id="266" r:id="rId13"/>
    <p:sldId id="265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1CAEE6-CC25-4085-8CBE-21D5048E878D}" v="184" dt="2021-02-28T19:31:29.7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92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05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088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636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64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948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19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57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663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5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170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4DE55AF4-1CAC-4E4C-89D1-2E38C3FF25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FB8B7580-4985-4695-B57D-F55C62EA0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89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microsoft.com/office/2007/relationships/hdphoto" Target="../media/hdphoto2.wdp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microsoft.com/office/2007/relationships/hdphoto" Target="../media/hdphoto2.wdp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microsoft.com/office/2007/relationships/hdphoto" Target="../media/hdphoto2.wdp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microsoft.com/office/2007/relationships/hdphoto" Target="../media/hdphoto2.wdp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microsoft.com/office/2007/relationships/hdphoto" Target="../media/hdphoto2.wdp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microsoft.com/office/2007/relationships/hdphoto" Target="../media/hdphoto2.wdp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microsoft.com/office/2007/relationships/hdphoto" Target="../media/hdphoto2.wdp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11" Type="http://schemas.openxmlformats.org/officeDocument/2006/relationships/image" Target="../media/image5.png"/><Relationship Id="rId5" Type="http://schemas.microsoft.com/office/2007/relationships/hdphoto" Target="../media/hdphoto1.wdp"/><Relationship Id="rId10" Type="http://schemas.openxmlformats.org/officeDocument/2006/relationships/image" Target="../media/image11.png"/><Relationship Id="rId4" Type="http://schemas.openxmlformats.org/officeDocument/2006/relationships/image" Target="../media/image2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466EC6-8312-400C-B8AF-91468FC0D621}"/>
              </a:ext>
            </a:extLst>
          </p:cNvPr>
          <p:cNvSpPr txBox="1"/>
          <p:nvPr/>
        </p:nvSpPr>
        <p:spPr>
          <a:xfrm>
            <a:off x="1069848" y="2320412"/>
            <a:ext cx="10058400" cy="3851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b="1" cap="all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3B37CA-11DB-42CF-AB23-D3FFE8215C86}"/>
              </a:ext>
            </a:extLst>
          </p:cNvPr>
          <p:cNvSpPr txBox="1"/>
          <p:nvPr/>
        </p:nvSpPr>
        <p:spPr>
          <a:xfrm>
            <a:off x="7453816" y="4886616"/>
            <a:ext cx="3332554" cy="1385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628C51-FFC7-4D2D-A735-461934603F89}"/>
              </a:ext>
            </a:extLst>
          </p:cNvPr>
          <p:cNvSpPr txBox="1"/>
          <p:nvPr/>
        </p:nvSpPr>
        <p:spPr>
          <a:xfrm>
            <a:off x="2237173" y="932739"/>
            <a:ext cx="8238477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sz="5400" cap="all" dirty="0">
                <a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USED VEHICLE PRICE PREDICTION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16FDE80-CF3B-4682-8532-AB47417A0185}"/>
              </a:ext>
            </a:extLst>
          </p:cNvPr>
          <p:cNvSpPr/>
          <p:nvPr/>
        </p:nvSpPr>
        <p:spPr>
          <a:xfrm>
            <a:off x="7400783" y="4301107"/>
            <a:ext cx="3293616" cy="174890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dirty="0">
                <a:solidFill>
                  <a:schemeClr val="tx1"/>
                </a:solidFill>
              </a:rPr>
              <a:t>Sanjay </a:t>
            </a:r>
            <a:r>
              <a:rPr lang="en-US" dirty="0" err="1">
                <a:solidFill>
                  <a:schemeClr val="tx1"/>
                </a:solidFill>
              </a:rPr>
              <a:t>Jaras</a:t>
            </a:r>
            <a:r>
              <a:rPr lang="en-US" dirty="0">
                <a:solidFill>
                  <a:schemeClr val="tx1"/>
                </a:solidFill>
              </a:rPr>
              <a:t>, Satish Agrawal</a:t>
            </a:r>
          </a:p>
          <a:p>
            <a:pPr defTabSz="914400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dirty="0">
                <a:solidFill>
                  <a:schemeClr val="tx1"/>
                </a:solidFill>
              </a:rPr>
              <a:t>DSC-630</a:t>
            </a:r>
          </a:p>
          <a:p>
            <a:pPr defTabSz="914400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dirty="0">
                <a:solidFill>
                  <a:schemeClr val="tx1"/>
                </a:solidFill>
              </a:rPr>
              <a:t>Bellevue University 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185D6CF-95CA-4BFE-9F77-3F959DEC87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397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96"/>
    </mc:Choice>
    <mc:Fallback>
      <p:transition spd="slow" advTm="13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295C0F-C207-4A7B-ACDC-67B5CB60E232}"/>
              </a:ext>
            </a:extLst>
          </p:cNvPr>
          <p:cNvSpPr txBox="1"/>
          <p:nvPr/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>
                <a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Model selection and scoring metrics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3795687-6EB5-4426-B952-BAFDEAAA5FEB}"/>
              </a:ext>
            </a:extLst>
          </p:cNvPr>
          <p:cNvSpPr/>
          <p:nvPr/>
        </p:nvSpPr>
        <p:spPr>
          <a:xfrm>
            <a:off x="1069848" y="2320412"/>
            <a:ext cx="10058400" cy="385178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Model selection is the process of selecting the best performing model with the best hyperparameters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 Scoring metrics allow comparing assorted models.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There are many scoring metrics to choose from including Max error, r-square, explained variance, accuracy, F1 score, etc.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We chose accuracy to be the scoring metrics for our model evaluation and selection process.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K-fold cross-validation splits data into K-folds and uses K-1 folds to train a model and remaining one-fold to validate the performance using the metric provided.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We used 5-fold cross-validation.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8340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C78E3E1-BBBA-4058-AAEB-714F04B0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6860FA5-CE2B-4019-8FD1-031D7D84E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92DF474-2C37-4DC7-B889-E88EAADEA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6A738B-F58C-4C69-A762-190DFC92A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938" y="116195"/>
            <a:ext cx="8880973" cy="379661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5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5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CA22E2-4D69-44BF-BCB6-4DD50FCC8BAD}"/>
              </a:ext>
            </a:extLst>
          </p:cNvPr>
          <p:cNvSpPr txBox="1"/>
          <p:nvPr/>
        </p:nvSpPr>
        <p:spPr>
          <a:xfrm>
            <a:off x="895842" y="4137169"/>
            <a:ext cx="2857336" cy="176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>
                <a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Comparing Models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AA4D7E5-AB6A-4A36-A09D-404C7A681268}"/>
              </a:ext>
            </a:extLst>
          </p:cNvPr>
          <p:cNvSpPr/>
          <p:nvPr/>
        </p:nvSpPr>
        <p:spPr>
          <a:xfrm>
            <a:off x="3841840" y="4170410"/>
            <a:ext cx="7237492" cy="176714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</a:rPr>
              <a:t>Seven different models trained with different hyperparameters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</a:rPr>
              <a:t>Above graph shows the accuracy of each model with best parameters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</a:rPr>
              <a:t>XGB regressor gives the best results with 90.61% accuracy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</a:rPr>
              <a:t>We have pipeline built and can try other models and parameters to see if performance can be improved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5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6764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28" name="Oval 9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D5ABCF-E034-42A4-907F-897C57A5D3E6}"/>
              </a:ext>
            </a:extLst>
          </p:cNvPr>
          <p:cNvSpPr txBox="1"/>
          <p:nvPr/>
        </p:nvSpPr>
        <p:spPr>
          <a:xfrm>
            <a:off x="1477436" y="544802"/>
            <a:ext cx="9237127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>
                <a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MAJOR CHALLENGES AND RESOLUTIONS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8D652ED-3D11-4165-ACE7-B03A4D68E6C2}"/>
              </a:ext>
            </a:extLst>
          </p:cNvPr>
          <p:cNvSpPr/>
          <p:nvPr/>
        </p:nvSpPr>
        <p:spPr>
          <a:xfrm>
            <a:off x="1069848" y="2320412"/>
            <a:ext cx="10058400" cy="385178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 lnSpcReduction="10000"/>
          </a:bodyPr>
          <a:lstStyle/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Though the dataset has around 485k observations only, we have many categorical features with a long list of supported values, one hot encoding has increased the number of attributes in the set and was crashing the program while training.</a:t>
            </a:r>
          </a:p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Dataset has many categorical attributes. Using one-hot encoding was making model overfit.</a:t>
            </a:r>
          </a:p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As we split the dataset before in hand, we saw missing categories in the training dataset which were present in the test dataset.</a:t>
            </a:r>
          </a:p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To avoid the above issue, we delayed the split of the dataset which was potentially introducing data snooping issues to the project.</a:t>
            </a:r>
          </a:p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We found that </a:t>
            </a:r>
            <a:r>
              <a:rPr lang="en-US" dirty="0" err="1">
                <a:solidFill>
                  <a:schemeClr val="tx1"/>
                </a:solidFill>
              </a:rPr>
              <a:t>sklearn</a:t>
            </a:r>
            <a:r>
              <a:rPr lang="en-US" dirty="0">
                <a:solidFill>
                  <a:schemeClr val="tx1"/>
                </a:solidFill>
              </a:rPr>
              <a:t> has a newer version 0.24 where this has been handled and it worked fine for us.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Oval 19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30" name="Oval 21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368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C78E3E1-BBBA-4058-AAEB-714F04B0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6860FA5-CE2B-4019-8FD1-031D7D84E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92DF474-2C37-4DC7-B889-E88EAADEA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17B7B3-E910-498C-B326-F8F20327D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3998" y="505223"/>
            <a:ext cx="9344001" cy="306016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5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5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295C0F-C207-4A7B-ACDC-67B5CB60E232}"/>
              </a:ext>
            </a:extLst>
          </p:cNvPr>
          <p:cNvSpPr txBox="1"/>
          <p:nvPr/>
        </p:nvSpPr>
        <p:spPr>
          <a:xfrm>
            <a:off x="984505" y="4162031"/>
            <a:ext cx="3531512" cy="176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>
                <a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Outcome and next steps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40E0E2F-A31D-469B-943F-2A264CDE89A6}"/>
              </a:ext>
            </a:extLst>
          </p:cNvPr>
          <p:cNvSpPr/>
          <p:nvPr/>
        </p:nvSpPr>
        <p:spPr>
          <a:xfrm>
            <a:off x="4516017" y="4021914"/>
            <a:ext cx="6578081" cy="199765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600">
                <a:solidFill>
                  <a:schemeClr val="tx1"/>
                </a:solidFill>
              </a:rPr>
              <a:t>The selected model is 93.42% accuracy in used vehicle price </a:t>
            </a:r>
            <a:r>
              <a:rPr lang="en-US" sz="1600" dirty="0">
                <a:solidFill>
                  <a:schemeClr val="tx1"/>
                </a:solidFill>
              </a:rPr>
              <a:t>prediction on the test data.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</a:rPr>
              <a:t>Graph above shows predictions are accurate or close to the actual price for the vehicles.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</a:rPr>
              <a:t>If we have other features like improvements to the vehicle or accessories added, would help improvise the prediction.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</a:rPr>
              <a:t>This model can be deployed in a production environment and be used in real world scenario to predict the fair price.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5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2095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28" name="Oval 9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D5ABCF-E034-42A4-907F-897C57A5D3E6}"/>
              </a:ext>
            </a:extLst>
          </p:cNvPr>
          <p:cNvSpPr txBox="1"/>
          <p:nvPr/>
        </p:nvSpPr>
        <p:spPr>
          <a:xfrm>
            <a:off x="1477436" y="544802"/>
            <a:ext cx="9237127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>
                <a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Thank You !</a:t>
            </a:r>
            <a:endParaRPr lang="en-US" sz="5400" cap="all" dirty="0">
              <a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latin typeface="+mj-lt"/>
              <a:ea typeface="+mj-ea"/>
              <a:cs typeface="+mj-cs"/>
            </a:endParaRPr>
          </a:p>
        </p:txBody>
      </p:sp>
      <p:sp>
        <p:nvSpPr>
          <p:cNvPr id="29" name="Oval 19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30" name="Oval 21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086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639A6A-9DD8-4933-A53B-EF47A84E6709}"/>
              </a:ext>
            </a:extLst>
          </p:cNvPr>
          <p:cNvSpPr txBox="1"/>
          <p:nvPr/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sz="5400" cap="all" dirty="0">
                <a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Introduction and problem statement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A6BE3E1-DBAC-44F8-A826-8A930444D156}"/>
              </a:ext>
            </a:extLst>
          </p:cNvPr>
          <p:cNvSpPr/>
          <p:nvPr/>
        </p:nvSpPr>
        <p:spPr>
          <a:xfrm>
            <a:off x="984503" y="2251939"/>
            <a:ext cx="10222991" cy="414194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Price of a used vehicle is very important and needs to be consistent and fair.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There are a variety of factors that impact the price of a used vehicle.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This project uses a dataset with various features about the vehicles listed and sold in the past and attempts to predict a price for new listings.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This will be useful in coming up with a fair price of the used vehicles, keeping the margin and market conditions in mind. 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E75F01B-F0C9-4129-90EF-DDDB62B0CC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658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48"/>
    </mc:Choice>
    <mc:Fallback>
      <p:transition spd="slow" advTm="42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2" name="Group 74">
            <a:extLst>
              <a:ext uri="{FF2B5EF4-FFF2-40B4-BE49-F238E27FC236}">
                <a16:creationId xmlns:a16="http://schemas.microsoft.com/office/drawing/2014/main" id="{EC78E3E1-BBBA-4058-AAEB-714F04B0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6860FA5-CE2B-4019-8FD1-031D7D84E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92DF474-2C37-4DC7-B889-E88EAADEA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33" name="Rectangle 78">
            <a:extLst>
              <a:ext uri="{FF2B5EF4-FFF2-40B4-BE49-F238E27FC236}">
                <a16:creationId xmlns:a16="http://schemas.microsoft.com/office/drawing/2014/main" id="{F3AF35CD-DA30-4E34-B0F3-32C27766D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6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6F1F3A-C034-4185-8CA2-D10CCB1FDD13}"/>
              </a:ext>
            </a:extLst>
          </p:cNvPr>
          <p:cNvSpPr txBox="1"/>
          <p:nvPr/>
        </p:nvSpPr>
        <p:spPr>
          <a:xfrm>
            <a:off x="9104415" y="223873"/>
            <a:ext cx="2052970" cy="83241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>
                <a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MAJOR STEPS</a:t>
            </a:r>
            <a:endParaRPr lang="en-US" sz="3200" cap="all" dirty="0">
              <a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tile tx="6350" ty="-127000" sx="65000" sy="64000" flip="none" algn="tl"/>
              </a:blip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 descr="Image result for crisp dm">
            <a:extLst>
              <a:ext uri="{FF2B5EF4-FFF2-40B4-BE49-F238E27FC236}">
                <a16:creationId xmlns:a16="http://schemas.microsoft.com/office/drawing/2014/main" id="{8608FF7D-BE37-4C19-9531-853EB0F9B4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r="591" b="-3"/>
          <a:stretch/>
        </p:blipFill>
        <p:spPr bwMode="auto">
          <a:xfrm>
            <a:off x="724819" y="640080"/>
            <a:ext cx="6700628" cy="558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4" name="Group 80">
            <a:extLst>
              <a:ext uri="{FF2B5EF4-FFF2-40B4-BE49-F238E27FC236}">
                <a16:creationId xmlns:a16="http://schemas.microsoft.com/office/drawing/2014/main" id="{BCFC42DC-2C46-47C4-BC61-530557385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4B91A37-AA1F-4966-8ACF-93023547D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35" name="Oval 82">
              <a:extLst>
                <a:ext uri="{FF2B5EF4-FFF2-40B4-BE49-F238E27FC236}">
                  <a16:creationId xmlns:a16="http://schemas.microsoft.com/office/drawing/2014/main" id="{17B17AC5-0931-432F-9A4A-DDCFAA010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C03C3D2-1A71-4440-8F29-5695AD29FFB2}"/>
              </a:ext>
            </a:extLst>
          </p:cNvPr>
          <p:cNvSpPr/>
          <p:nvPr/>
        </p:nvSpPr>
        <p:spPr>
          <a:xfrm>
            <a:off x="7953055" y="1220234"/>
            <a:ext cx="4122198" cy="4838329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Data understanding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Split the data set into train and test set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Exploratory analysis of the data set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Data cleaning and preparation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Feature selection and feature engineering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Exhaustive model training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Model evaluation and selection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Testing with test data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Discuss the best model and Model deployment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B486313-5FC1-472E-9E2F-CA1FA6C81F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56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496"/>
    </mc:Choice>
    <mc:Fallback>
      <p:transition spd="slow" advTm="166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EC78E3E1-BBBA-4058-AAEB-714F04B0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86860FA5-CE2B-4019-8FD1-031D7D84E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92DF474-2C37-4DC7-B889-E88EAADEA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6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639A6A-9DD8-4933-A53B-EF47A84E6709}"/>
              </a:ext>
            </a:extLst>
          </p:cNvPr>
          <p:cNvSpPr txBox="1"/>
          <p:nvPr/>
        </p:nvSpPr>
        <p:spPr>
          <a:xfrm>
            <a:off x="1109709" y="4162031"/>
            <a:ext cx="2254928" cy="176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>
                <a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Dataset 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F66675-EF55-4D5F-A1B2-BB4EAD6B72B0}"/>
              </a:ext>
            </a:extLst>
          </p:cNvPr>
          <p:cNvSpPr/>
          <p:nvPr/>
        </p:nvSpPr>
        <p:spPr>
          <a:xfrm>
            <a:off x="3489842" y="4012560"/>
            <a:ext cx="7592449" cy="197986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dataset used in this analysis is from Craigslist and has more than 458K observations of used vehicle listings.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There are 25 attributes in the data set for each listing.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price for the vehicle is in the dataset and is our target variable that we are trying to predict using machine learning models.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Key attributes are odometer, make and model, year, fuel type, and transmission.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We kept 20% of the data aside for testing the model trained on 80% of the dataset.</a:t>
            </a:r>
          </a:p>
        </p:txBody>
      </p:sp>
      <p:pic>
        <p:nvPicPr>
          <p:cNvPr id="3" name="Picture 5" descr="Map&#10;&#10;Description automatically generated">
            <a:extLst>
              <a:ext uri="{FF2B5EF4-FFF2-40B4-BE49-F238E27FC236}">
                <a16:creationId xmlns:a16="http://schemas.microsoft.com/office/drawing/2014/main" id="{D0132C7E-6266-447C-9822-B7C6780148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3537" y="87774"/>
            <a:ext cx="8190469" cy="379920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22EEB74-96B7-4AF9-8A5A-C7ACE0E566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472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59"/>
    </mc:Choice>
    <mc:Fallback>
      <p:transition spd="slow" advTm="57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1C40124-1649-4FF2-8F64-C8284EB9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86727CD-9977-4B25-9516-2B6E06AAA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19F4D31-E06B-4B98-A1F1-A29AFCBDD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6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D5ABCF-E034-42A4-907F-897C57A5D3E6}"/>
              </a:ext>
            </a:extLst>
          </p:cNvPr>
          <p:cNvSpPr txBox="1"/>
          <p:nvPr/>
        </p:nvSpPr>
        <p:spPr>
          <a:xfrm>
            <a:off x="1081269" y="4184886"/>
            <a:ext cx="3757061" cy="176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>
                <a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EXPLORATORY DATA ANALYSIS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E4ECE67-6CC3-4B97-8A2A-D9E8545A7EF0}"/>
              </a:ext>
            </a:extLst>
          </p:cNvPr>
          <p:cNvSpPr/>
          <p:nvPr/>
        </p:nvSpPr>
        <p:spPr>
          <a:xfrm>
            <a:off x="4935095" y="4040254"/>
            <a:ext cx="6175636" cy="193897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We performed EDA on most of the attributes to understand the distribution and find any correlations with the target variable.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figures here shows the correlation of condition and fuel type with the target variable, the price of the vehicle.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We generated a correlation matrix between all the numeric attributes to see the impact of individual variables on the target variable. 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We analyzed values for categorical variables for anomalies and inconsistencies.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042FE5-5A86-40E3-8833-621D75AFE0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0225" y="260202"/>
            <a:ext cx="10791500" cy="375356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2B36036-FFEF-4200-8761-C3951098AF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70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08"/>
    </mc:Choice>
    <mc:Fallback>
      <p:transition spd="slow" advTm="26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C78E3E1-BBBA-4058-AAEB-714F04B0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12">
              <a:extLst>
                <a:ext uri="{FF2B5EF4-FFF2-40B4-BE49-F238E27FC236}">
                  <a16:creationId xmlns:a16="http://schemas.microsoft.com/office/drawing/2014/main" id="{86860FA5-CE2B-4019-8FD1-031D7D84E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13">
              <a:extLst>
                <a:ext uri="{FF2B5EF4-FFF2-40B4-BE49-F238E27FC236}">
                  <a16:creationId xmlns:a16="http://schemas.microsoft.com/office/drawing/2014/main" id="{392DF474-2C37-4DC7-B889-E88EAADEA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6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D5ABCF-E034-42A4-907F-897C57A5D3E6}"/>
              </a:ext>
            </a:extLst>
          </p:cNvPr>
          <p:cNvSpPr txBox="1"/>
          <p:nvPr/>
        </p:nvSpPr>
        <p:spPr>
          <a:xfrm>
            <a:off x="896644" y="4170410"/>
            <a:ext cx="3796153" cy="176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>
                <a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EXPLORATORY DATA ANALYSIS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E4ECE67-6CC3-4B97-8A2A-D9E8545A7EF0}"/>
              </a:ext>
            </a:extLst>
          </p:cNvPr>
          <p:cNvSpPr/>
          <p:nvPr/>
        </p:nvSpPr>
        <p:spPr>
          <a:xfrm>
            <a:off x="4692797" y="4170410"/>
            <a:ext cx="6333269" cy="176714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Another graph here shows the variations in the price by the manufacturer of the vehicle.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Graph clearly shows that the manufacturer of the vehicle impacts the price. Rover, Aston Martin and Tesla have higher average price than Hyundai and Saturn.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Dataset has variety of manufacturers and good coverage on price range for those all.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C2D34C-78A3-480B-8CF8-3EACE577A0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6644" y="22311"/>
            <a:ext cx="10444490" cy="383312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EA9C177-35F6-4C1C-A9DE-09064F8C29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830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49"/>
    </mc:Choice>
    <mc:Fallback>
      <p:transition spd="slow" advTm="26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1C40124-1649-4FF2-8F64-C8284EB9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86727CD-9977-4B25-9516-2B6E06AAA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19F4D31-E06B-4B98-A1F1-A29AFCBDD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6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D5ABCF-E034-42A4-907F-897C57A5D3E6}"/>
              </a:ext>
            </a:extLst>
          </p:cNvPr>
          <p:cNvSpPr txBox="1"/>
          <p:nvPr/>
        </p:nvSpPr>
        <p:spPr>
          <a:xfrm>
            <a:off x="1285457" y="4162031"/>
            <a:ext cx="2866665" cy="176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cap="all" dirty="0">
                <a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Data cleaning and preparation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3E87884-77CC-4DEE-964A-C460DFF98320}"/>
              </a:ext>
            </a:extLst>
          </p:cNvPr>
          <p:cNvSpPr/>
          <p:nvPr/>
        </p:nvSpPr>
        <p:spPr>
          <a:xfrm>
            <a:off x="4453076" y="4068147"/>
            <a:ext cx="6557046" cy="190130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lnSpcReduction="10000"/>
          </a:bodyPr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500" dirty="0">
                <a:solidFill>
                  <a:schemeClr val="tx1"/>
                </a:solidFill>
              </a:rPr>
              <a:t>We removed the outliers from price, year, and odometer.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500" dirty="0">
                <a:solidFill>
                  <a:schemeClr val="tx1"/>
                </a:solidFill>
              </a:rPr>
              <a:t>Above graphs show the distribution before and after outlier removal for price.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500" dirty="0">
                <a:solidFill>
                  <a:schemeClr val="tx1"/>
                </a:solidFill>
              </a:rPr>
              <a:t>We identified and imputed missing values using iterative imputer with Lasso Regressor.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500" dirty="0">
                <a:solidFill>
                  <a:schemeClr val="tx1"/>
                </a:solidFill>
              </a:rPr>
              <a:t>We also removed the feature “size” because it has more than 50% missing values and may not be as helpful in price prediction.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6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DEAFF341-12D4-42E9-81F1-A8CDF16765C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3013" y="53358"/>
            <a:ext cx="6073876" cy="3568092"/>
          </a:xfrm>
          <a:prstGeom prst="rect">
            <a:avLst/>
          </a:prstGeom>
        </p:spPr>
      </p:pic>
      <p:pic>
        <p:nvPicPr>
          <p:cNvPr id="7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66727E1F-E8F0-4CCF-9780-DF68DFA82A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89755" y="53358"/>
            <a:ext cx="6639232" cy="364091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4728A05-FC09-44D4-8CF7-807509DA0D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840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081"/>
    </mc:Choice>
    <mc:Fallback>
      <p:transition spd="slow" advTm="920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D5ABCF-E034-42A4-907F-897C57A5D3E6}"/>
              </a:ext>
            </a:extLst>
          </p:cNvPr>
          <p:cNvSpPr txBox="1"/>
          <p:nvPr/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>
                <a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Feature selection and engineering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8D652ED-3D11-4165-ACE7-B03A4D68E6C2}"/>
              </a:ext>
            </a:extLst>
          </p:cNvPr>
          <p:cNvSpPr/>
          <p:nvPr/>
        </p:nvSpPr>
        <p:spPr>
          <a:xfrm>
            <a:off x="1069848" y="2308194"/>
            <a:ext cx="10058400" cy="424352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t">
            <a:normAutofit lnSpcReduction="10000"/>
          </a:bodyPr>
          <a:lstStyle/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We removed the following attributes from the dataset, considering they do not have any correlation with the target variable or highly correlated with other features and are duplicates :</a:t>
            </a:r>
          </a:p>
          <a:p>
            <a:pPr marL="742950" lvl="1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 URL</a:t>
            </a:r>
          </a:p>
          <a:p>
            <a:pPr marL="742950" lvl="1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 ID</a:t>
            </a:r>
          </a:p>
          <a:p>
            <a:pPr marL="742950" lvl="1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 Image_URL </a:t>
            </a:r>
            <a:endParaRPr lang="en-US" sz="1400" dirty="0">
              <a:solidFill>
                <a:schemeClr val="tx1"/>
              </a:solidFill>
            </a:endParaRPr>
          </a:p>
          <a:p>
            <a:pPr marL="742950" lvl="1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 Description</a:t>
            </a:r>
          </a:p>
          <a:p>
            <a:pPr marL="742950" lvl="1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 Region_URL</a:t>
            </a:r>
          </a:p>
          <a:p>
            <a:pPr marL="742950" lvl="1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 VIN </a:t>
            </a:r>
          </a:p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These features do not have any correlation with the price of the car and may not contribute towards making the price prediction</a:t>
            </a:r>
          </a:p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rgbClr val="9E3611"/>
              </a:buClr>
              <a:buSzPct val="85000"/>
              <a:buFont typeface="Wingdings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We also removed "state" feature as it has small correlation with target variable.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We used model year and listing date to derive the age of the car at the time of listing. Age has an important role to play in price prediction.</a:t>
            </a:r>
          </a:p>
          <a:p>
            <a:pPr marL="285750" indent="-182880" defTabSz="914400">
              <a:lnSpc>
                <a:spcPct val="11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8849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295C0F-C207-4A7B-ACDC-67B5CB60E232}"/>
              </a:ext>
            </a:extLst>
          </p:cNvPr>
          <p:cNvSpPr txBox="1"/>
          <p:nvPr/>
        </p:nvSpPr>
        <p:spPr>
          <a:xfrm>
            <a:off x="3834458" y="565821"/>
            <a:ext cx="4523084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 dirty="0">
                <a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Training models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F07DE3F-C60D-450A-B369-B16DFBA40541}"/>
              </a:ext>
            </a:extLst>
          </p:cNvPr>
          <p:cNvSpPr/>
          <p:nvPr/>
        </p:nvSpPr>
        <p:spPr>
          <a:xfrm>
            <a:off x="1069848" y="2320412"/>
            <a:ext cx="10058400" cy="4073469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marL="285750" indent="-182880" defTabSz="91440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Training is the process of applying available data to the chosen algorithm(s).</a:t>
            </a:r>
          </a:p>
          <a:p>
            <a:pPr marL="285750" indent="-182880" defTabSz="91440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 We chose to train Linear regressor, </a:t>
            </a:r>
            <a:r>
              <a:rPr lang="en-US" dirty="0" err="1">
                <a:solidFill>
                  <a:schemeClr val="tx1"/>
                </a:solidFill>
              </a:rPr>
              <a:t>DecisionTreeRegressor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XGBRegressor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Kneighbours</a:t>
            </a:r>
            <a:r>
              <a:rPr lang="en-US" dirty="0">
                <a:solidFill>
                  <a:schemeClr val="tx1"/>
                </a:solidFill>
              </a:rPr>
              <a:t> Regressor, Lasso, Ridge and </a:t>
            </a:r>
            <a:r>
              <a:rPr lang="en-US" dirty="0" err="1">
                <a:solidFill>
                  <a:schemeClr val="tx1"/>
                </a:solidFill>
              </a:rPr>
              <a:t>RandomForestRegressor</a:t>
            </a:r>
            <a:r>
              <a:rPr lang="en-US" dirty="0">
                <a:solidFill>
                  <a:schemeClr val="tx1"/>
                </a:solidFill>
              </a:rPr>
              <a:t> models.</a:t>
            </a:r>
          </a:p>
          <a:p>
            <a:pPr marL="285750" indent="-182880" defTabSz="91440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Training multiple models allow comparing and choosing the best performing model.</a:t>
            </a:r>
          </a:p>
          <a:p>
            <a:pPr marL="285750" indent="-182880" defTabSz="91440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We employed an exhaustive search technique to train multiple models for the same algorithm and tune the hyperparameters to come up with the best model.</a:t>
            </a:r>
          </a:p>
          <a:p>
            <a:pPr marL="285750" indent="-182880" defTabSz="914400">
              <a:lnSpc>
                <a:spcPct val="15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We ended up training 280 models in total with cross-validation.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83846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1536</TotalTime>
  <Words>1016</Words>
  <Application>Microsoft Office PowerPoint</Application>
  <PresentationFormat>Widescreen</PresentationFormat>
  <Paragraphs>82</Paragraphs>
  <Slides>14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Rockwell</vt:lpstr>
      <vt:lpstr>Rockwell Condensed</vt:lpstr>
      <vt:lpstr>Rockwell Extra Bold</vt:lpstr>
      <vt:lpstr>Wingdings</vt:lpstr>
      <vt:lpstr>Wood 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Satish Agrawal</dc:creator>
  <cp:lastModifiedBy>Satish Agrawal</cp:lastModifiedBy>
  <cp:revision>52</cp:revision>
  <dcterms:created xsi:type="dcterms:W3CDTF">2021-02-28T03:24:30Z</dcterms:created>
  <dcterms:modified xsi:type="dcterms:W3CDTF">2021-03-02T04:18:07Z</dcterms:modified>
</cp:coreProperties>
</file>